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697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16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7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88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164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29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010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262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85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24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86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36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79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55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73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94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714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AF9EDB-4F96-4027-B983-DF977ED658F2}" type="datetimeFigureOut">
              <a:rPr lang="en-IN" smtClean="0"/>
              <a:t>01-03-2020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F496-777C-415E-A287-AD6120EE14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742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9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E27B5-F4C5-44B1-AC45-A77E2C9D4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645920"/>
            <a:ext cx="4309155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200" b="1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Unit Planning: Deconstructing Learning 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CBFED-E636-41BD-A52C-C8DFC524D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4109" y="1645920"/>
            <a:ext cx="5919503" cy="447082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Dr. David M. Nongrum</a:t>
            </a:r>
          </a:p>
          <a:p>
            <a:r>
              <a:rPr lang="en-US" dirty="0">
                <a:solidFill>
                  <a:schemeClr val="tx1"/>
                </a:solidFill>
              </a:rPr>
              <a:t>Selection Grade Lecturer</a:t>
            </a:r>
          </a:p>
          <a:p>
            <a:r>
              <a:rPr lang="en-US" dirty="0">
                <a:solidFill>
                  <a:schemeClr val="tx1"/>
                </a:solidFill>
              </a:rPr>
              <a:t>Directorate of Educational Research &amp; Training</a:t>
            </a:r>
          </a:p>
          <a:p>
            <a:r>
              <a:rPr lang="en-US" dirty="0">
                <a:solidFill>
                  <a:schemeClr val="tx1"/>
                </a:solidFill>
              </a:rPr>
              <a:t>Education Department</a:t>
            </a:r>
          </a:p>
        </p:txBody>
      </p:sp>
    </p:spTree>
    <p:extLst>
      <p:ext uri="{BB962C8B-B14F-4D97-AF65-F5344CB8AC3E}">
        <p14:creationId xmlns:p14="http://schemas.microsoft.com/office/powerpoint/2010/main" val="2827585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922EFC-BC7E-4DB5-8F36-B5B1407E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71" y="2418678"/>
            <a:ext cx="9404723" cy="1400530"/>
          </a:xfrm>
        </p:spPr>
        <p:txBody>
          <a:bodyPr/>
          <a:lstStyle/>
          <a:p>
            <a:r>
              <a:rPr lang="en-US" b="1" dirty="0"/>
              <a:t>Thanks for the patient listening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20512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008F-2EAD-49D1-BCC1-372994EA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Module Objectives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BDDF-2423-401A-8A57-913D4307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the end of the day participants will be able to:</a:t>
            </a:r>
          </a:p>
          <a:p>
            <a:r>
              <a:rPr lang="en-US" dirty="0"/>
              <a:t>Identify nouns &amp; verbs in the Learning Outcomes</a:t>
            </a:r>
          </a:p>
          <a:p>
            <a:r>
              <a:rPr lang="en-US" dirty="0"/>
              <a:t>Identify Essential Knowledge areas for learners</a:t>
            </a:r>
          </a:p>
          <a:p>
            <a:r>
              <a:rPr lang="en-US" dirty="0"/>
              <a:t>Identify Essential Skills for learners to develop</a:t>
            </a:r>
          </a:p>
          <a:p>
            <a:r>
              <a:rPr lang="en-US" dirty="0"/>
              <a:t>Formulate Learning Objectives to cover the Learning Outcomes</a:t>
            </a:r>
          </a:p>
          <a:p>
            <a:r>
              <a:rPr lang="en-US" dirty="0"/>
              <a:t>Draw up Summative Assessment plans for each Learning Objective</a:t>
            </a:r>
          </a:p>
          <a:p>
            <a:r>
              <a:rPr lang="en-US" dirty="0"/>
              <a:t>Sequence the Learning Objectives in logical order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1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DA30-3AA9-458E-95B0-B365DB38E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2682"/>
          </a:xfrm>
        </p:spPr>
        <p:txBody>
          <a:bodyPr/>
          <a:lstStyle/>
          <a:p>
            <a:r>
              <a:rPr lang="en-US" b="1" dirty="0"/>
              <a:t>Proposed Workshop Norms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A9739-A53C-4E11-A6C7-7248E454E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17638"/>
            <a:ext cx="8946541" cy="41954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/>
              <a:t>Demonstrate trust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Be trustworthy &amp; trusting of others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/>
              <a:t>Demonstrate healthy conflict 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Listen to one another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Share what is on your mind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/>
              <a:t>Demonstrate a growth mindset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Engage in dialogue to develop new ideas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Ask questions to learn and clarify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800" dirty="0"/>
              <a:t>Silence cell phones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139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6EAD3EF1-2633-4361-9DC5-582F9120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229278"/>
            <a:ext cx="10180319" cy="959442"/>
          </a:xfrm>
        </p:spPr>
        <p:txBody>
          <a:bodyPr/>
          <a:lstStyle/>
          <a:p>
            <a:r>
              <a:rPr lang="en-US" b="1" dirty="0"/>
              <a:t>Step 1: Identify the Know &amp; Do areas</a:t>
            </a:r>
            <a:endParaRPr lang="en-IN" b="1" dirty="0"/>
          </a:p>
        </p:txBody>
      </p:sp>
      <p:pic>
        <p:nvPicPr>
          <p:cNvPr id="67" name="Content Placeholder 12">
            <a:extLst>
              <a:ext uri="{FF2B5EF4-FFF2-40B4-BE49-F238E27FC236}">
                <a16:creationId xmlns:a16="http://schemas.microsoft.com/office/drawing/2014/main" id="{4BD642AC-B1D4-4CEB-A2D3-7F3EAA736C0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10484"/>
          <a:stretch/>
        </p:blipFill>
        <p:spPr>
          <a:xfrm>
            <a:off x="1187077" y="1325879"/>
            <a:ext cx="9110291" cy="530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2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42D43-F80A-40C0-8280-DD664615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259081"/>
            <a:ext cx="10091928" cy="12571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EBEBEB"/>
                </a:solidFill>
              </a:rPr>
              <a:t>Stage 2: Develop Learning Objectives &amp; Summative Assessment Plan</a:t>
            </a:r>
            <a:endParaRPr lang="en-IN" b="1" dirty="0">
              <a:solidFill>
                <a:srgbClr val="EBEBEB"/>
              </a:solidFill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F24962-3908-48A8-8BD5-D5FE40F51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616" y="1645921"/>
            <a:ext cx="7642694" cy="50823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81012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56A184-45AB-4EB6-8F01-E206A59E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88" y="368350"/>
            <a:ext cx="10046324" cy="93795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Stage 3: Sequence your objectives</a:t>
            </a:r>
          </a:p>
        </p:txBody>
      </p:sp>
      <p:pic>
        <p:nvPicPr>
          <p:cNvPr id="7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BE12D2-AB0D-4472-8655-B3B9438DD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r="-1" b="11368"/>
          <a:stretch/>
        </p:blipFill>
        <p:spPr>
          <a:xfrm>
            <a:off x="701281" y="1811576"/>
            <a:ext cx="10924194" cy="42844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137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DC33-8B3D-456A-BCF0-0587A34B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  <a:r>
              <a:rPr lang="en-IN" b="1" dirty="0"/>
              <a:t>Clear vision of Learning Outcomes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20E5-A42E-4B74-B3AD-F57B78C37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Research has found that some of the most common planning problems teachers experience actually arise from teaching without a clear vision of what they want students to learn (Bransford, Brown, &amp; Cocking, 2001; Graff, 2011; Jones, Jones, &amp; Vermette, 2011; Wiggins &amp; McTighe, 2011). </a:t>
            </a:r>
          </a:p>
          <a:p>
            <a:r>
              <a:rPr lang="en-IN" dirty="0"/>
              <a:t>When students see a purpose to what they are learning and know what they are trying to accomplish, they are more likely to have academic success (Wiggins &amp; McTighe, 2005). 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414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0E2E3-7D9C-4C07-BE3E-9DEED269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Backwards Unit Planning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38B6-7EBC-4773-8A77-CCC291489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52" y="1473798"/>
            <a:ext cx="9884728" cy="4469802"/>
          </a:xfrm>
        </p:spPr>
        <p:txBody>
          <a:bodyPr>
            <a:normAutofit fontScale="92500" lnSpcReduction="20000"/>
          </a:bodyPr>
          <a:lstStyle/>
          <a:p>
            <a:endParaRPr lang="en-IN" dirty="0"/>
          </a:p>
          <a:p>
            <a:r>
              <a:rPr lang="en-IN" dirty="0"/>
              <a:t> Backwards planning a unit allows a teacher to ensure that all aspects of the learning experience are aligned. This alignment process can be done in three stages. </a:t>
            </a:r>
          </a:p>
          <a:p>
            <a:r>
              <a:rPr lang="en-IN" b="1" dirty="0"/>
              <a:t>1. Set the vision: </a:t>
            </a:r>
            <a:r>
              <a:rPr lang="en-IN" dirty="0"/>
              <a:t>In this stage, teachers identify standards/outcomes that are to be learned in the unit, break down those standards into objectives, and create essential questions (Wiggins &amp; McTighe, 2011, 2005). </a:t>
            </a:r>
          </a:p>
          <a:p>
            <a:r>
              <a:rPr lang="en-IN" b="1" dirty="0"/>
              <a:t>2. Create a summative assessment: </a:t>
            </a:r>
            <a:r>
              <a:rPr lang="en-IN" dirty="0"/>
              <a:t>Creating an assessment before beginning the unit helps ensure that learning activities are rigorous and aligned to standards and objectives (Graff, 2011; Jones, Jones, &amp; Vermette, 2011; Popham, 2011; Wiggins &amp; McTighe, 2011, 2005). </a:t>
            </a:r>
          </a:p>
          <a:p>
            <a:r>
              <a:rPr lang="en-IN" b="1" dirty="0"/>
              <a:t>3. Sequence objectives: </a:t>
            </a:r>
            <a:r>
              <a:rPr lang="en-IN" dirty="0"/>
              <a:t>Logically ordering objectives helps ensure that the unit is organized, cohesive, and “flows”. Sequencing the content of the unit in a logical way can help build students’ conceptual understandings. </a:t>
            </a:r>
          </a:p>
          <a:p>
            <a:r>
              <a:rPr lang="en-IN" dirty="0"/>
              <a:t>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836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41F-718D-4856-8A83-1B958C06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in Action for Participants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D5EAB-098C-4C38-BF34-F176D6241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48608" cy="4352364"/>
          </a:xfrm>
        </p:spPr>
        <p:txBody>
          <a:bodyPr/>
          <a:lstStyle/>
          <a:p>
            <a:endParaRPr lang="en-IN" dirty="0"/>
          </a:p>
          <a:p>
            <a:r>
              <a:rPr lang="en-IN" dirty="0"/>
              <a:t>Teachers who use backwards design create units that are organized and lead to greater student mastery.</a:t>
            </a:r>
          </a:p>
          <a:p>
            <a:r>
              <a:rPr lang="en-IN" dirty="0"/>
              <a:t>Both teachers and students have clarity around the goals of the unit, what is to be learned, and why it is important to learn it. </a:t>
            </a:r>
          </a:p>
          <a:p>
            <a:r>
              <a:rPr lang="en-IN" dirty="0"/>
              <a:t>Lessons build upon each other sequentially and cover all of the important knowledge and skill that is reflected in the summative assessment. </a:t>
            </a:r>
          </a:p>
          <a:p>
            <a:r>
              <a:rPr lang="en-IN" dirty="0"/>
              <a:t>The summative assessment is aligned to all of the standards identified for the unit and measures knowledge at the appropriate level of rigor. 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8905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524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Unit Planning: Deconstructing Learning Outcomes</vt:lpstr>
      <vt:lpstr>Module Objectives</vt:lpstr>
      <vt:lpstr>Proposed Workshop Norms</vt:lpstr>
      <vt:lpstr>Step 1: Identify the Know &amp; Do areas</vt:lpstr>
      <vt:lpstr>Stage 2: Develop Learning Objectives &amp; Summative Assessment Plan</vt:lpstr>
      <vt:lpstr>Stage 3: Sequence your objectives</vt:lpstr>
      <vt:lpstr> Clear vision of Learning Outcomes </vt:lpstr>
      <vt:lpstr>Backwards Unit Planning</vt:lpstr>
      <vt:lpstr>Skill in Action for Participants</vt:lpstr>
      <vt:lpstr>Thanks for the patient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Planning: Deconstructing Learning Outcomes</dc:title>
  <dc:creator>David M Nongrum</dc:creator>
  <cp:lastModifiedBy>David M Nongrum</cp:lastModifiedBy>
  <cp:revision>5</cp:revision>
  <dcterms:created xsi:type="dcterms:W3CDTF">2019-05-24T01:04:48Z</dcterms:created>
  <dcterms:modified xsi:type="dcterms:W3CDTF">2020-03-01T09:06:26Z</dcterms:modified>
</cp:coreProperties>
</file>