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Papyru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Welcome to all. It’s great to see all those familiar faces again.  </a:t>
            </a:r>
          </a:p>
          <a:p>
            <a:pPr defTabSz="5842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How many of you were with us at the 2011 workshop here in 2011?</a:t>
            </a:r>
          </a:p>
          <a:p>
            <a:pPr defTabSz="5842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How many were with us at Jowai in January 2008 when it was COLD?</a:t>
            </a:r>
          </a:p>
          <a:p>
            <a:pPr defTabSz="5842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</a:p>
          <a:p>
            <a:pPr defTabSz="5842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And how many of you are new?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Let’s sing a song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Let’s sing a song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8" name="Shape 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Let’s sing a song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“Type a quote here.”"/>
          <p:cNvSpPr txBox="1"/>
          <p:nvPr>
            <p:ph type="body" sz="quarter" idx="13"/>
          </p:nvPr>
        </p:nvSpPr>
        <p:spPr>
          <a:xfrm>
            <a:off x="1270000" y="4267200"/>
            <a:ext cx="10464800" cy="850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4" name="–Johnny Appleseed"/>
          <p:cNvSpPr txBox="1"/>
          <p:nvPr>
            <p:ph type="body" sz="quarter" idx="14"/>
          </p:nvPr>
        </p:nvSpPr>
        <p:spPr>
          <a:xfrm>
            <a:off x="1270000" y="6362700"/>
            <a:ext cx="10464800" cy="647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355600" y="0"/>
            <a:ext cx="14782326" cy="10375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574800" y="114300"/>
            <a:ext cx="9855200" cy="6502609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3759200" y="825500"/>
            <a:ext cx="11548692" cy="7620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5283200" y="2819400"/>
            <a:ext cx="8565280" cy="56515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7391400" y="762000"/>
            <a:ext cx="4660900" cy="3075332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half" idx="14"/>
          </p:nvPr>
        </p:nvSpPr>
        <p:spPr>
          <a:xfrm>
            <a:off x="6901631" y="3197028"/>
            <a:ext cx="5380144" cy="81153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291141" y="-26019"/>
            <a:ext cx="12309676" cy="9233763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37299" y="9296400"/>
            <a:ext cx="323479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solidFill>
            <a:srgbClr val="3E231A"/>
          </a:solidFill>
          <a:uFillTx/>
          <a:latin typeface="+mn-lt"/>
          <a:ea typeface="+mn-ea"/>
          <a:cs typeface="+mn-cs"/>
          <a:sym typeface="Papyrus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Papyru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urs is a Simple Faith…"/>
          <p:cNvSpPr txBox="1"/>
          <p:nvPr>
            <p:ph type="title"/>
          </p:nvPr>
        </p:nvSpPr>
        <p:spPr>
          <a:xfrm>
            <a:off x="1269999" y="1409700"/>
            <a:ext cx="10464801" cy="7397999"/>
          </a:xfrm>
          <a:prstGeom prst="rect">
            <a:avLst/>
          </a:prstGeom>
        </p:spPr>
        <p:txBody>
          <a:bodyPr/>
          <a:lstStyle/>
          <a:p>
            <a:pPr defTabSz="280415">
              <a:defRPr sz="8496"/>
            </a:pPr>
            <a:r>
              <a:t>Ours is a Simple Faith</a:t>
            </a:r>
          </a:p>
          <a:p>
            <a:pPr defTabSz="280415">
              <a:defRPr sz="8496"/>
            </a:pPr>
            <a:r>
              <a:t>Mustard’s Retreat</a:t>
            </a:r>
          </a:p>
          <a:p>
            <a:pPr defTabSz="280415">
              <a:defRPr sz="8496"/>
            </a:pPr>
          </a:p>
          <a:p>
            <a:pPr defTabSz="280415">
              <a:defRPr sz="8496"/>
            </a:pPr>
            <a:r>
              <a:t>Kublei!!</a:t>
            </a:r>
          </a:p>
          <a:p>
            <a:pPr defTabSz="280415">
              <a:defRPr sz="3072"/>
            </a:pPr>
            <a:r>
              <a:t>loaded by Mark Kinney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urs is a Simple Faith by Mustard’s Retrea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32993">
              <a:defRPr sz="3192"/>
            </a:pPr>
            <a:r>
              <a:rPr sz="3818"/>
              <a:t>Ours is a Simple Faith</a:t>
            </a:r>
            <a:br/>
            <a:r>
              <a:t>by</a:t>
            </a:r>
            <a:br/>
            <a:r>
              <a:t>Mustard’s Retreat</a:t>
            </a:r>
          </a:p>
        </p:txBody>
      </p:sp>
      <p:sp>
        <p:nvSpPr>
          <p:cNvPr id="124" name="Ours is a simple faith…"/>
          <p:cNvSpPr txBox="1"/>
          <p:nvPr>
            <p:ph type="body" idx="1"/>
          </p:nvPr>
        </p:nvSpPr>
        <p:spPr>
          <a:xfrm>
            <a:off x="1270000" y="2688282"/>
            <a:ext cx="10464800" cy="6487816"/>
          </a:xfrm>
          <a:prstGeom prst="rect">
            <a:avLst/>
          </a:prstGeom>
        </p:spPr>
        <p:txBody>
          <a:bodyPr/>
          <a:lstStyle/>
          <a:p>
            <a:pPr marL="0" indent="0" defTabSz="362204">
              <a:spcBef>
                <a:spcPts val="1800"/>
              </a:spcBef>
              <a:buSzTx/>
              <a:buNone/>
              <a:defRPr sz="3534"/>
            </a:pPr>
            <a:r>
              <a:t>Ours is a simple faith</a:t>
            </a:r>
          </a:p>
          <a:p>
            <a:pPr marL="0" indent="0" defTabSz="362204">
              <a:spcBef>
                <a:spcPts val="1800"/>
              </a:spcBef>
              <a:buSzTx/>
              <a:buNone/>
              <a:defRPr sz="3534"/>
            </a:pPr>
            <a:r>
              <a:t>Life is a short embrace</a:t>
            </a:r>
          </a:p>
          <a:p>
            <a:pPr marL="0" indent="0" defTabSz="362204">
              <a:spcBef>
                <a:spcPts val="1800"/>
              </a:spcBef>
              <a:buSzTx/>
              <a:buNone/>
              <a:defRPr sz="3534"/>
            </a:pPr>
            <a:r>
              <a:t>Heaven is in this place … everyday</a:t>
            </a:r>
          </a:p>
          <a:p>
            <a:pPr marL="0" indent="0" defTabSz="362204">
              <a:spcBef>
                <a:spcPts val="1800"/>
              </a:spcBef>
              <a:buSzTx/>
              <a:buNone/>
              <a:defRPr sz="3534"/>
            </a:pPr>
          </a:p>
          <a:p>
            <a:pPr marL="0" indent="0" defTabSz="362204">
              <a:spcBef>
                <a:spcPts val="1800"/>
              </a:spcBef>
              <a:buSzTx/>
              <a:buNone/>
              <a:defRPr sz="3534"/>
            </a:pPr>
            <a:r>
              <a:t>Hope is the ground we till</a:t>
            </a:r>
          </a:p>
          <a:p>
            <a:pPr marL="0" indent="0" defTabSz="362204">
              <a:spcBef>
                <a:spcPts val="1800"/>
              </a:spcBef>
              <a:buSzTx/>
              <a:buNone/>
              <a:defRPr sz="3534"/>
            </a:pPr>
            <a:r>
              <a:t>Make each day what you will</a:t>
            </a:r>
          </a:p>
          <a:p>
            <a:pPr marL="0" indent="0" defTabSz="362204">
              <a:spcBef>
                <a:spcPts val="1800"/>
              </a:spcBef>
              <a:buSzTx/>
              <a:buNone/>
              <a:defRPr sz="3534"/>
            </a:pPr>
            <a:r>
              <a:t>Thankful for dreams fulfilled … everyday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here is no hell to fear…"/>
          <p:cNvSpPr txBox="1"/>
          <p:nvPr>
            <p:ph type="body" idx="1"/>
          </p:nvPr>
        </p:nvSpPr>
        <p:spPr>
          <a:xfrm>
            <a:off x="1270000" y="1561951"/>
            <a:ext cx="10464800" cy="709944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200"/>
            </a:pPr>
            <a:r>
              <a:t>There is no hell to fear</a:t>
            </a:r>
          </a:p>
          <a:p>
            <a:pPr marL="0" indent="0">
              <a:buSzTx/>
              <a:buNone/>
              <a:defRPr sz="3200"/>
            </a:pPr>
            <a:r>
              <a:t>No judgment day drawing near</a:t>
            </a:r>
          </a:p>
          <a:p>
            <a:pPr marL="0" indent="0">
              <a:buSzTx/>
              <a:buNone/>
              <a:defRPr sz="3200"/>
            </a:pPr>
            <a:r>
              <a:t>Trust that inner voice you hear… everyday</a:t>
            </a:r>
          </a:p>
          <a:p>
            <a:pPr marL="0" indent="0">
              <a:buSzTx/>
              <a:buNone/>
              <a:defRPr sz="3200"/>
            </a:pPr>
          </a:p>
          <a:p>
            <a:pPr marL="0" indent="0">
              <a:buSzTx/>
              <a:buNone/>
              <a:defRPr sz="3200"/>
            </a:pPr>
            <a:r>
              <a:t>Life’s not a goal or race</a:t>
            </a:r>
          </a:p>
          <a:p>
            <a:pPr marL="0" indent="0">
              <a:buSzTx/>
              <a:buNone/>
              <a:defRPr sz="3200"/>
            </a:pPr>
            <a:r>
              <a:t>It’s about heart and faith</a:t>
            </a:r>
          </a:p>
          <a:p>
            <a:pPr marL="0" indent="0">
              <a:buSzTx/>
              <a:buNone/>
              <a:defRPr sz="3200"/>
            </a:pPr>
            <a:r>
              <a:t>And living a life of grace … everyday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urs is a simple faith…"/>
          <p:cNvSpPr txBox="1"/>
          <p:nvPr>
            <p:ph type="body" idx="1"/>
          </p:nvPr>
        </p:nvSpPr>
        <p:spPr>
          <a:xfrm>
            <a:off x="1270000" y="1639887"/>
            <a:ext cx="10464800" cy="7536211"/>
          </a:xfrm>
          <a:prstGeom prst="rect">
            <a:avLst/>
          </a:prstGeom>
        </p:spPr>
        <p:txBody>
          <a:bodyPr/>
          <a:lstStyle/>
          <a:p>
            <a:pPr marL="0" indent="0" defTabSz="426466">
              <a:spcBef>
                <a:spcPts val="2100"/>
              </a:spcBef>
              <a:buSzTx/>
              <a:buNone/>
              <a:defRPr sz="4161"/>
            </a:pPr>
            <a:r>
              <a:t>Ours is a simple faith</a:t>
            </a:r>
          </a:p>
          <a:p>
            <a:pPr marL="0" indent="0" defTabSz="426466">
              <a:spcBef>
                <a:spcPts val="2100"/>
              </a:spcBef>
              <a:buSzTx/>
              <a:buNone/>
              <a:defRPr sz="4161"/>
            </a:pPr>
            <a:r>
              <a:t>Life is a short embrace</a:t>
            </a:r>
          </a:p>
          <a:p>
            <a:pPr marL="0" indent="0" defTabSz="426466">
              <a:spcBef>
                <a:spcPts val="2100"/>
              </a:spcBef>
              <a:buSzTx/>
              <a:buNone/>
              <a:defRPr sz="4161"/>
            </a:pPr>
            <a:r>
              <a:t>Heaven is in this place … everyday</a:t>
            </a:r>
          </a:p>
          <a:p>
            <a:pPr marL="0" indent="0" defTabSz="426466">
              <a:spcBef>
                <a:spcPts val="2100"/>
              </a:spcBef>
              <a:buSzTx/>
              <a:buNone/>
              <a:defRPr sz="4161"/>
            </a:pPr>
          </a:p>
          <a:p>
            <a:pPr marL="0" indent="0" defTabSz="426466">
              <a:spcBef>
                <a:spcPts val="2100"/>
              </a:spcBef>
              <a:buSzTx/>
              <a:buNone/>
              <a:defRPr sz="4161"/>
            </a:pPr>
            <a:r>
              <a:t>Hope is the ground we till</a:t>
            </a:r>
          </a:p>
          <a:p>
            <a:pPr marL="0" indent="0" defTabSz="426466">
              <a:spcBef>
                <a:spcPts val="2100"/>
              </a:spcBef>
              <a:buSzTx/>
              <a:buNone/>
              <a:defRPr sz="4161"/>
            </a:pPr>
            <a:r>
              <a:t>Make each day what you will</a:t>
            </a:r>
          </a:p>
          <a:p>
            <a:pPr marL="0" indent="0" defTabSz="426466">
              <a:spcBef>
                <a:spcPts val="2100"/>
              </a:spcBef>
              <a:buSzTx/>
              <a:buNone/>
              <a:defRPr sz="4161"/>
            </a:pPr>
            <a:r>
              <a:t>Thankful for dreams fulfilled … everyday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rust is an open hand…"/>
          <p:cNvSpPr txBox="1"/>
          <p:nvPr>
            <p:ph type="body" idx="1"/>
          </p:nvPr>
        </p:nvSpPr>
        <p:spPr>
          <a:xfrm>
            <a:off x="1270000" y="1595090"/>
            <a:ext cx="10464800" cy="7066310"/>
          </a:xfrm>
          <a:prstGeom prst="rect">
            <a:avLst/>
          </a:prstGeom>
        </p:spPr>
        <p:txBody>
          <a:bodyPr/>
          <a:lstStyle/>
          <a:p>
            <a:pPr marL="0" indent="0" defTabSz="543305">
              <a:spcBef>
                <a:spcPts val="2700"/>
              </a:spcBef>
              <a:buSzTx/>
              <a:buNone/>
              <a:defRPr sz="3534"/>
            </a:pPr>
            <a:r>
              <a:t>Trust is an open hand</a:t>
            </a:r>
          </a:p>
          <a:p>
            <a:pPr marL="0" indent="0" defTabSz="543305">
              <a:spcBef>
                <a:spcPts val="2700"/>
              </a:spcBef>
              <a:buSzTx/>
              <a:buNone/>
              <a:defRPr sz="3534"/>
            </a:pPr>
            <a:r>
              <a:t>Making an honest stand</a:t>
            </a:r>
          </a:p>
          <a:p>
            <a:pPr marL="0" indent="0" defTabSz="543305">
              <a:spcBef>
                <a:spcPts val="2700"/>
              </a:spcBef>
              <a:buSzTx/>
              <a:buNone/>
              <a:defRPr sz="3534"/>
            </a:pPr>
            <a:r>
              <a:t>Rooted here in the land, everyday</a:t>
            </a:r>
          </a:p>
          <a:p>
            <a:pPr marL="0" indent="0" defTabSz="543305">
              <a:spcBef>
                <a:spcPts val="2700"/>
              </a:spcBef>
              <a:buSzTx/>
              <a:buNone/>
              <a:defRPr sz="3534"/>
            </a:pPr>
          </a:p>
          <a:p>
            <a:pPr marL="0" indent="0" defTabSz="543305">
              <a:spcBef>
                <a:spcPts val="2700"/>
              </a:spcBef>
              <a:buSzTx/>
              <a:buNone/>
              <a:defRPr sz="3534"/>
            </a:pPr>
            <a:r>
              <a:t>Live in the mystery</a:t>
            </a:r>
          </a:p>
          <a:p>
            <a:pPr marL="0" indent="0" defTabSz="543305">
              <a:spcBef>
                <a:spcPts val="2700"/>
              </a:spcBef>
              <a:buSzTx/>
              <a:buNone/>
              <a:defRPr sz="3534"/>
            </a:pPr>
            <a:r>
              <a:t>Seeking the harmony</a:t>
            </a:r>
          </a:p>
          <a:p>
            <a:pPr marL="0" indent="0" defTabSz="543305">
              <a:spcBef>
                <a:spcPts val="2700"/>
              </a:spcBef>
              <a:buSzTx/>
              <a:buNone/>
              <a:defRPr sz="3534"/>
            </a:pPr>
            <a:r>
              <a:t>Here between you and me, everyday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Ours is a simple faith…"/>
          <p:cNvSpPr txBox="1"/>
          <p:nvPr>
            <p:ph type="body" idx="1"/>
          </p:nvPr>
        </p:nvSpPr>
        <p:spPr>
          <a:xfrm>
            <a:off x="1562100" y="1291282"/>
            <a:ext cx="10464800" cy="7171036"/>
          </a:xfrm>
          <a:prstGeom prst="rect">
            <a:avLst/>
          </a:prstGeom>
        </p:spPr>
        <p:txBody>
          <a:bodyPr/>
          <a:lstStyle/>
          <a:p>
            <a:pPr marL="0" indent="0" defTabSz="403097">
              <a:spcBef>
                <a:spcPts val="2000"/>
              </a:spcBef>
              <a:buSzTx/>
              <a:buNone/>
              <a:defRPr sz="3932"/>
            </a:pPr>
            <a:r>
              <a:t>Ours is a simple faith</a:t>
            </a:r>
          </a:p>
          <a:p>
            <a:pPr marL="0" indent="0" defTabSz="403097">
              <a:spcBef>
                <a:spcPts val="2000"/>
              </a:spcBef>
              <a:buSzTx/>
              <a:buNone/>
              <a:defRPr sz="3932"/>
            </a:pPr>
            <a:r>
              <a:t>Life is a short embrace</a:t>
            </a:r>
          </a:p>
          <a:p>
            <a:pPr marL="0" indent="0" defTabSz="403097">
              <a:spcBef>
                <a:spcPts val="2000"/>
              </a:spcBef>
              <a:buSzTx/>
              <a:buNone/>
              <a:defRPr sz="3932"/>
            </a:pPr>
            <a:r>
              <a:t>Heaven is in this place … everyday</a:t>
            </a:r>
          </a:p>
          <a:p>
            <a:pPr marL="0" indent="0" defTabSz="403097">
              <a:spcBef>
                <a:spcPts val="2000"/>
              </a:spcBef>
              <a:buSzTx/>
              <a:buNone/>
              <a:defRPr sz="3932"/>
            </a:pPr>
          </a:p>
          <a:p>
            <a:pPr marL="0" indent="0" defTabSz="403097">
              <a:spcBef>
                <a:spcPts val="2000"/>
              </a:spcBef>
              <a:buSzTx/>
              <a:buNone/>
              <a:defRPr sz="3932"/>
            </a:pPr>
            <a:r>
              <a:t>Hope is the ground we till</a:t>
            </a:r>
          </a:p>
          <a:p>
            <a:pPr marL="0" indent="0" defTabSz="403097">
              <a:spcBef>
                <a:spcPts val="2000"/>
              </a:spcBef>
              <a:buSzTx/>
              <a:buNone/>
              <a:defRPr sz="3932"/>
            </a:pPr>
            <a:r>
              <a:t>Make each day what you will</a:t>
            </a:r>
          </a:p>
          <a:p>
            <a:pPr marL="0" indent="0" defTabSz="403097">
              <a:spcBef>
                <a:spcPts val="2000"/>
              </a:spcBef>
              <a:buSzTx/>
              <a:buNone/>
              <a:defRPr sz="3932"/>
            </a:pPr>
            <a:r>
              <a:t>Thankful for dreams fulfilled … everyday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3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Papyrus"/>
        <a:ea typeface="Papyrus"/>
        <a:cs typeface="Papyrus"/>
      </a:majorFont>
      <a:minorFont>
        <a:latin typeface="Papyrus"/>
        <a:ea typeface="Papyrus"/>
        <a:cs typeface="Papyrus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Papyru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